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4" r:id="rId10"/>
    <p:sldId id="265" r:id="rId11"/>
    <p:sldId id="266" r:id="rId1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-1860" y="-7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9940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936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95559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66537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5"/>
            <a:ext cx="7886700" cy="213955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57559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31345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2"/>
            <a:ext cx="3887391" cy="617934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26730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389534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9550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0"/>
            <a:ext cx="4629150" cy="3655219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7204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70"/>
            <a:ext cx="4629150" cy="365521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65033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054DFF-0894-4BE3-B323-6510529BE3F8}" type="datetimeFigureOut">
              <a:rPr lang="ru-RU" smtClean="0"/>
              <a:pPr/>
              <a:t>25.11.2019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D96192-0E47-48A8-A4BF-A773325681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41305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86953" y="406740"/>
            <a:ext cx="5372584" cy="1166566"/>
          </a:xfrm>
        </p:spPr>
        <p:txBody>
          <a:bodyPr anchor="ctr">
            <a:normAutofit fontScale="90000"/>
          </a:bodyPr>
          <a:lstStyle/>
          <a:p>
            <a:pPr algn="l">
              <a:lnSpc>
                <a:spcPct val="100000"/>
              </a:lnSpc>
            </a:pPr>
            <a:r>
              <a:rPr lang="ru-RU" sz="2800" b="1" dirty="0" smtClean="0"/>
              <a:t>КАЗАХСКИЙ НАЦИОНАЛЬНЫЙ УНИВЕРСИТЕТ ИМ. АЛЬ-ФАРАБИ</a:t>
            </a:r>
            <a:endParaRPr lang="ru-RU" sz="2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1772" y="303085"/>
            <a:ext cx="1906832" cy="1441601"/>
          </a:xfrm>
          <a:prstGeom prst="ellipse">
            <a:avLst/>
          </a:prstGeom>
        </p:spPr>
      </p:pic>
      <p:sp>
        <p:nvSpPr>
          <p:cNvPr id="6" name="Заголовок 1"/>
          <p:cNvSpPr txBox="1">
            <a:spLocks/>
          </p:cNvSpPr>
          <p:nvPr/>
        </p:nvSpPr>
        <p:spPr>
          <a:xfrm>
            <a:off x="3186953" y="1624135"/>
            <a:ext cx="5372583" cy="8081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Высшая школа экономики и бизнеса</a:t>
            </a:r>
            <a:endParaRPr lang="ru-RU" sz="2400" b="1" dirty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3200399" y="2575027"/>
            <a:ext cx="5359137" cy="848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 smtClean="0"/>
              <a:t>«Слияние и поглощение»</a:t>
            </a:r>
            <a:endParaRPr lang="ru-RU" sz="3200" b="1" dirty="0"/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186952" y="3462094"/>
            <a:ext cx="5363617" cy="88803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2400" b="1" dirty="0" smtClean="0"/>
              <a:t>Алиева Б.М.</a:t>
            </a:r>
          </a:p>
          <a:p>
            <a:pPr algn="l">
              <a:lnSpc>
                <a:spcPct val="100000"/>
              </a:lnSpc>
            </a:pPr>
            <a:r>
              <a:rPr lang="ru-RU" sz="2400" b="1" dirty="0" smtClean="0"/>
              <a:t>к.э.н., </a:t>
            </a:r>
            <a:r>
              <a:rPr lang="ru-RU" sz="2400" b="1" dirty="0" err="1" smtClean="0"/>
              <a:t>и.о</a:t>
            </a:r>
            <a:r>
              <a:rPr lang="ru-RU" sz="2400" b="1" dirty="0" smtClean="0"/>
              <a:t>. доцента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xmlns="" val="901411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углом 4"/>
          <p:cNvSpPr/>
          <p:nvPr/>
        </p:nvSpPr>
        <p:spPr>
          <a:xfrm>
            <a:off x="3343276" y="1697241"/>
            <a:ext cx="5505450" cy="1131684"/>
          </a:xfrm>
          <a:prstGeom prst="snip1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Утверждать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представленный конкурсным управляющим план реализации конкурсной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массы;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скругленными соседними углами 5"/>
          <p:cNvSpPr/>
          <p:nvPr/>
        </p:nvSpPr>
        <p:spPr>
          <a:xfrm>
            <a:off x="3242428" y="3000375"/>
            <a:ext cx="3606047" cy="1905000"/>
          </a:xfrm>
          <a:prstGeom prst="round2Same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ysClr val="windowText" lastClr="000000"/>
                </a:solidFill>
              </a:rPr>
              <a:t>Утверждать </a:t>
            </a:r>
            <a:r>
              <a:rPr lang="ru-RU" sz="2400" dirty="0">
                <a:solidFill>
                  <a:sysClr val="windowText" lastClr="000000"/>
                </a:solidFill>
              </a:rPr>
              <a:t>статьи и смету расходов для проведения реабилитационной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процедуры.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3200399" y="342900"/>
            <a:ext cx="5638801" cy="1190625"/>
          </a:xfrm>
          <a:prstGeom prst="snip2Diag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Обращаться в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уполномоченный орган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отстранении их от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выполняемых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обязанностей;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4238821" y="2840585"/>
            <a:ext cx="433633" cy="35029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5795030" y="1543654"/>
            <a:ext cx="433633" cy="33734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4771534" y="170272"/>
            <a:ext cx="433633" cy="33734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3451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19449" y="337784"/>
            <a:ext cx="5514975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Источники:</a:t>
            </a:r>
          </a:p>
          <a:p>
            <a:pPr algn="just"/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/>
              <a:t>Романовский М.В., Вострокнутова А.И. Корпоративные финансы. – СПб: Изд-во Питер, 2011.- 592с. </a:t>
            </a:r>
          </a:p>
          <a:p>
            <a:pPr algn="just"/>
            <a:r>
              <a:rPr lang="ru-RU" sz="2400" dirty="0"/>
              <a:t>  </a:t>
            </a:r>
            <a:r>
              <a:rPr lang="ru-RU" sz="2400" dirty="0" smtClean="0"/>
              <a:t>//</a:t>
            </a:r>
            <a:r>
              <a:rPr lang="ru-RU" sz="2400" dirty="0"/>
              <a:t>http://www.twirpx.com/file/1519759/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Закон Республики Казахстан № 176-V ЗРК «О реабилитации и банкротстве»</a:t>
            </a:r>
            <a:r>
              <a:rPr lang="ru-RU" sz="2400" dirty="0"/>
              <a:t> 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2973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857052" y="2449252"/>
            <a:ext cx="7391403" cy="13615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endParaRPr lang="ru-RU" sz="3200" b="1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3209366" y="514351"/>
            <a:ext cx="5010709" cy="40481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Лекция 2.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Государственное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регулирование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и мониторинг в обеспечении действия механизма по оздоровлению </a:t>
            </a: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предприятий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526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1825" y="175859"/>
            <a:ext cx="5648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Закон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РК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7 марта 2014 года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«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реабилитации и 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банкротстве»</a:t>
            </a:r>
          </a:p>
        </p:txBody>
      </p:sp>
      <p:sp>
        <p:nvSpPr>
          <p:cNvPr id="4" name="Пятиугольник 3"/>
          <p:cNvSpPr/>
          <p:nvPr/>
        </p:nvSpPr>
        <p:spPr>
          <a:xfrm>
            <a:off x="3171825" y="1055318"/>
            <a:ext cx="5734050" cy="1106858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регулирует общественные отношения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 должником и кредитором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ятиугольник 4"/>
          <p:cNvSpPr/>
          <p:nvPr/>
        </p:nvSpPr>
        <p:spPr>
          <a:xfrm>
            <a:off x="3171825" y="2285788"/>
            <a:ext cx="5600700" cy="105846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устанавливает основания для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применения</a:t>
            </a:r>
            <a:r>
              <a:rPr lang="en-US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реабилитационной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процедуры;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209926" y="3476625"/>
            <a:ext cx="3638550" cy="1402306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определяет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порядок проведения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 реабилитации и банкротства.</a:t>
            </a:r>
          </a:p>
        </p:txBody>
      </p:sp>
    </p:spTree>
    <p:extLst>
      <p:ext uri="{BB962C8B-B14F-4D97-AF65-F5344CB8AC3E}">
        <p14:creationId xmlns:p14="http://schemas.microsoft.com/office/powerpoint/2010/main" xmlns="" val="101706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81350" y="337783"/>
            <a:ext cx="534048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Антикризисный процесс –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это реализация 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антикризисных процедур в </a:t>
            </a:r>
            <a:r>
              <a:rPr lang="ru-RU" sz="2600" dirty="0" smtClean="0">
                <a:latin typeface="Arial" panose="020B0604020202020204" pitchFamily="34" charset="0"/>
                <a:cs typeface="Arial" panose="020B0604020202020204" pitchFamily="34" charset="0"/>
              </a:rPr>
              <a:t>организации-должнике</a:t>
            </a:r>
            <a:r>
              <a:rPr lang="ru-RU" sz="2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3209926" y="2055436"/>
            <a:ext cx="2695574" cy="940325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Антикризисное управление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 flipH="1">
            <a:off x="6153150" y="2055437"/>
            <a:ext cx="2721104" cy="940323"/>
          </a:xfrm>
          <a:prstGeom prst="snip2Diag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Антикризисное регулирование</a:t>
            </a:r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219450" y="3124200"/>
            <a:ext cx="4114800" cy="1866899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400" i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— обеспечению условий, при которых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фин.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затруднения не </a:t>
            </a: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приобретают постоянный характер.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493318" y="1776153"/>
            <a:ext cx="383357" cy="41459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8198668" y="1785678"/>
            <a:ext cx="383357" cy="414598"/>
          </a:xfrm>
          <a:prstGeom prst="down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6674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с двумя усеченными соседними углами 1"/>
          <p:cNvSpPr/>
          <p:nvPr/>
        </p:nvSpPr>
        <p:spPr>
          <a:xfrm>
            <a:off x="3219450" y="171450"/>
            <a:ext cx="5534025" cy="1933575"/>
          </a:xfrm>
          <a:prstGeom prst="snip2Same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Антикризисное управление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система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мер воздействия на социально-экономические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отношения с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целью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минимизации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потерь его рыночной стоимости.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200775" y="2237529"/>
            <a:ext cx="2729453" cy="1477221"/>
          </a:xfrm>
          <a:prstGeom prst="round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Элементы а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нтикризисного </a:t>
            </a:r>
            <a:r>
              <a:rPr lang="ru-RU" sz="2400" dirty="0" err="1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гос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400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регулирования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7242" y="3304614"/>
            <a:ext cx="2108658" cy="510778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Органы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181350" y="3962167"/>
            <a:ext cx="2375360" cy="919401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Процедура банкротства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190874" y="2266950"/>
            <a:ext cx="2809875" cy="919401"/>
          </a:xfrm>
          <a:prstGeom prst="round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Законодательная база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право с вырезом 7"/>
          <p:cNvSpPr/>
          <p:nvPr/>
        </p:nvSpPr>
        <p:spPr>
          <a:xfrm flipH="1">
            <a:off x="5810249" y="2597924"/>
            <a:ext cx="485775" cy="345301"/>
          </a:xfrm>
          <a:prstGeom prst="notchedRight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с вырезом 15"/>
          <p:cNvSpPr/>
          <p:nvPr/>
        </p:nvSpPr>
        <p:spPr>
          <a:xfrm flipH="1">
            <a:off x="5124449" y="3407549"/>
            <a:ext cx="485775" cy="345301"/>
          </a:xfrm>
          <a:prstGeom prst="notchedRight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с вырезом 18"/>
          <p:cNvSpPr/>
          <p:nvPr/>
        </p:nvSpPr>
        <p:spPr>
          <a:xfrm flipH="1">
            <a:off x="5372099" y="4283849"/>
            <a:ext cx="485775" cy="345301"/>
          </a:xfrm>
          <a:prstGeom prst="notchedRightArrow">
            <a:avLst/>
          </a:prstGeom>
          <a:noFill/>
          <a:ln w="28575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7669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0" y="175859"/>
            <a:ext cx="53214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/>
              <a:t>Основные направления </a:t>
            </a:r>
            <a:r>
              <a:rPr lang="ru-RU" sz="2400" b="1" dirty="0" smtClean="0"/>
              <a:t>гос</a:t>
            </a:r>
            <a:r>
              <a:rPr lang="ru-RU" sz="2400" b="1" dirty="0" smtClean="0"/>
              <a:t>ударственного</a:t>
            </a:r>
            <a:r>
              <a:rPr lang="ru-RU" sz="2400" b="1" dirty="0" smtClean="0"/>
              <a:t> регулирования </a:t>
            </a:r>
            <a:r>
              <a:rPr lang="ru-RU" sz="2400" b="1" dirty="0"/>
              <a:t>системы </a:t>
            </a:r>
            <a:r>
              <a:rPr lang="ru-RU" sz="2400" b="1" dirty="0" smtClean="0"/>
              <a:t>банкротства: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3190876" y="1352551"/>
            <a:ext cx="3695700" cy="800099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совершенствование законодательной </a:t>
            </a:r>
            <a:r>
              <a:rPr lang="ru-RU" sz="2400" dirty="0" smtClean="0">
                <a:solidFill>
                  <a:schemeClr val="tx1"/>
                </a:solidFill>
              </a:rPr>
              <a:t>базы;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Пятиугольник 3"/>
          <p:cNvSpPr/>
          <p:nvPr/>
        </p:nvSpPr>
        <p:spPr>
          <a:xfrm flipH="1">
            <a:off x="3209925" y="2237712"/>
            <a:ext cx="5635752" cy="705513"/>
          </a:xfrm>
          <a:prstGeom prst="homePlat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создание института арбитражных и конкурсных </a:t>
            </a:r>
            <a:r>
              <a:rPr lang="ru-RU" sz="2400" dirty="0" smtClean="0">
                <a:solidFill>
                  <a:schemeClr val="tx1"/>
                </a:solidFill>
              </a:rPr>
              <a:t>управляющих;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200400" y="3028951"/>
            <a:ext cx="5695949" cy="695324"/>
          </a:xfrm>
          <a:prstGeom prst="homePlate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принятие мер преодоления кризиса неплатежей;</a:t>
            </a:r>
            <a:endParaRPr lang="ru-RU" sz="24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200400" y="3813725"/>
            <a:ext cx="3714750" cy="1072599"/>
          </a:xfrm>
          <a:prstGeom prst="homePlate">
            <a:avLst>
              <a:gd name="adj" fmla="val 25135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>
                <a:solidFill>
                  <a:schemeClr val="tx1"/>
                </a:solidFill>
              </a:rPr>
              <a:t>приватизация и добровольная </a:t>
            </a:r>
            <a:r>
              <a:rPr lang="ru-RU" sz="2400" dirty="0" smtClean="0">
                <a:solidFill>
                  <a:schemeClr val="tx1"/>
                </a:solidFill>
              </a:rPr>
              <a:t>ликвидация должников</a:t>
            </a:r>
            <a:r>
              <a:rPr lang="ru-RU" sz="2400" dirty="0" smtClean="0">
                <a:solidFill>
                  <a:schemeClr val="tx1"/>
                </a:solidFill>
              </a:rPr>
              <a:t>;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760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0400" y="175859"/>
            <a:ext cx="561022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dirty="0"/>
              <a:t>Непосредственное регулирование процедур банкротства в </a:t>
            </a:r>
            <a:r>
              <a:rPr lang="ru-RU" sz="2400" dirty="0" smtClean="0"/>
              <a:t>РК </a:t>
            </a:r>
            <a:r>
              <a:rPr lang="ru-RU" sz="2400" dirty="0"/>
              <a:t>осуществляется уполномоченным </a:t>
            </a:r>
            <a:r>
              <a:rPr lang="ru-RU" sz="2400" dirty="0" err="1" smtClean="0"/>
              <a:t>гос</a:t>
            </a:r>
            <a:r>
              <a:rPr lang="ru-RU" sz="2400" dirty="0" smtClean="0"/>
              <a:t>. </a:t>
            </a:r>
            <a:r>
              <a:rPr lang="ru-RU" sz="2400" dirty="0"/>
              <a:t>органом </a:t>
            </a:r>
            <a:r>
              <a:rPr lang="ru-RU" sz="2400" dirty="0" smtClean="0"/>
              <a:t>– </a:t>
            </a:r>
            <a:r>
              <a:rPr lang="ru-RU" sz="2400" b="1" dirty="0" smtClean="0"/>
              <a:t>Комитетом </a:t>
            </a:r>
            <a:r>
              <a:rPr lang="ru-RU" sz="2400" b="1" dirty="0"/>
              <a:t>по реорганизации и ликвидации предприятий Министерства Финансов Республики </a:t>
            </a:r>
            <a:r>
              <a:rPr lang="ru-RU" sz="2400" b="1" dirty="0" smtClean="0"/>
              <a:t>Казахстан</a:t>
            </a:r>
            <a:r>
              <a:rPr lang="ru-RU" sz="2400" dirty="0"/>
              <a:t>.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3238500" y="3019426"/>
            <a:ext cx="3810000" cy="1752600"/>
          </a:xfrm>
          <a:prstGeom prst="plaque">
            <a:avLst>
              <a:gd name="adj" fmla="val 13456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 smtClean="0">
                <a:solidFill>
                  <a:schemeClr val="tx1"/>
                </a:solidFill>
              </a:rPr>
              <a:t>Основная задача Комитета </a:t>
            </a:r>
            <a:r>
              <a:rPr lang="ru-RU" sz="2400" dirty="0" smtClean="0">
                <a:solidFill>
                  <a:schemeClr val="tx1"/>
                </a:solidFill>
              </a:rPr>
              <a:t>–контроль </a:t>
            </a:r>
            <a:r>
              <a:rPr lang="ru-RU" sz="2400" dirty="0">
                <a:solidFill>
                  <a:schemeClr val="tx1"/>
                </a:solidFill>
              </a:rPr>
              <a:t>за проведением процедур </a:t>
            </a:r>
            <a:r>
              <a:rPr lang="ru-RU" sz="2400" dirty="0" smtClean="0">
                <a:solidFill>
                  <a:schemeClr val="tx1"/>
                </a:solidFill>
              </a:rPr>
              <a:t>банкротства</a:t>
            </a:r>
            <a:r>
              <a:rPr lang="ru-RU" sz="2400" dirty="0" smtClean="0">
                <a:solidFill>
                  <a:schemeClr val="tx1"/>
                </a:solidFill>
              </a:rPr>
              <a:t>/ ликвидации</a:t>
            </a:r>
            <a:r>
              <a:rPr lang="ru-RU" sz="2400" dirty="0" smtClean="0">
                <a:solidFill>
                  <a:schemeClr val="tx1"/>
                </a:solidFill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3326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09924" y="147284"/>
            <a:ext cx="49815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/>
              <a:t>Комитет имеет </a:t>
            </a:r>
            <a:r>
              <a:rPr lang="ru-RU" sz="2400" b="1" dirty="0" smtClean="0"/>
              <a:t>право:</a:t>
            </a:r>
            <a:endParaRPr lang="ru-RU" sz="2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ертикальный свиток 3"/>
          <p:cNvSpPr/>
          <p:nvPr/>
        </p:nvSpPr>
        <p:spPr>
          <a:xfrm>
            <a:off x="3181350" y="695327"/>
            <a:ext cx="5838825" cy="3152774"/>
          </a:xfrm>
          <a:prstGeom prst="verticalScroll">
            <a:avLst>
              <a:gd name="adj" fmla="val 4663"/>
            </a:avLst>
          </a:prstGeom>
          <a:ln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заключать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сделки;</a:t>
            </a:r>
            <a:endParaRPr lang="ru-RU" sz="240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приобретать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имущественные и личные неимущественные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права;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осуществлять проведение мероприятий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реструктуризации долгов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неплатежеспособных предприятий с долей государства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др.</a:t>
            </a:r>
            <a:endParaRPr lang="ru-RU" sz="2400" dirty="0" smtClean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682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09924" y="337783"/>
            <a:ext cx="53119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sz="2400" b="1" dirty="0" smtClean="0"/>
              <a:t>Комитет кредиторов</a:t>
            </a:r>
            <a:r>
              <a:rPr lang="ru-RU" sz="2400" b="1" dirty="0"/>
              <a:t> </a:t>
            </a:r>
            <a:r>
              <a:rPr lang="ru-RU" sz="2400" b="1" dirty="0" smtClean="0"/>
              <a:t>– полномочия:</a:t>
            </a:r>
            <a:endParaRPr lang="ru-RU" sz="2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одним скругленным углом 4"/>
          <p:cNvSpPr/>
          <p:nvPr/>
        </p:nvSpPr>
        <p:spPr>
          <a:xfrm>
            <a:off x="3327760" y="1162049"/>
            <a:ext cx="5492390" cy="1933576"/>
          </a:xfrm>
          <a:prstGeom prst="round1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ysClr val="windowText" lastClr="000000"/>
                </a:solidFill>
              </a:rPr>
              <a:t>Право </a:t>
            </a:r>
            <a:r>
              <a:rPr lang="ru-RU" sz="2400" dirty="0">
                <a:solidFill>
                  <a:sysClr val="windowText" lastClr="000000"/>
                </a:solidFill>
              </a:rPr>
              <a:t>требовать от реабилитационного или конкурсного управляющего предоставления информации о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фин. </a:t>
            </a:r>
            <a:r>
              <a:rPr lang="ru-RU" sz="2400" dirty="0">
                <a:solidFill>
                  <a:sysClr val="windowText" lastClr="000000"/>
                </a:solidFill>
              </a:rPr>
              <a:t>состоянии </a:t>
            </a:r>
            <a:r>
              <a:rPr lang="ru-RU" sz="2400" dirty="0" smtClean="0">
                <a:solidFill>
                  <a:sysClr val="windowText" lastClr="000000"/>
                </a:solidFill>
              </a:rPr>
              <a:t>должника;</a:t>
            </a:r>
            <a:endParaRPr lang="ru-RU" sz="2400" dirty="0">
              <a:solidFill>
                <a:sysClr val="windowText" lastClr="000000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333749" y="3244746"/>
            <a:ext cx="3514725" cy="1670153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Право обжаловать </a:t>
            </a:r>
            <a:r>
              <a:rPr lang="ru-RU" sz="2400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уполномоченный орган или суд его </a:t>
            </a:r>
            <a:r>
              <a:rPr lang="ru-RU" sz="2400" dirty="0" smtClean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действия;</a:t>
            </a:r>
            <a:endParaRPr lang="ru-RU" sz="24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трелка вниз 7"/>
          <p:cNvSpPr/>
          <p:nvPr/>
        </p:nvSpPr>
        <p:spPr>
          <a:xfrm>
            <a:off x="6829131" y="983522"/>
            <a:ext cx="433633" cy="369027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низ 8"/>
          <p:cNvSpPr/>
          <p:nvPr/>
        </p:nvSpPr>
        <p:spPr>
          <a:xfrm>
            <a:off x="5180520" y="3100280"/>
            <a:ext cx="433633" cy="337340"/>
          </a:xfrm>
          <a:prstGeom prst="downArrow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43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344</TotalTime>
  <Words>322</Words>
  <Application>Microsoft Office PowerPoint</Application>
  <PresentationFormat>Экран (16:9)</PresentationFormat>
  <Paragraphs>41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КАЗАХСКИЙ НАЦИОНАЛЬНЫЙ УНИВЕРСИТЕТ ИМ. АЛЬ-ФАРАБИ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user</cp:lastModifiedBy>
  <cp:revision>34</cp:revision>
  <dcterms:created xsi:type="dcterms:W3CDTF">2019-11-21T13:29:15Z</dcterms:created>
  <dcterms:modified xsi:type="dcterms:W3CDTF">2019-11-25T13:32:50Z</dcterms:modified>
</cp:coreProperties>
</file>